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74" r:id="rId3"/>
    <p:sldId id="276" r:id="rId4"/>
    <p:sldId id="286" r:id="rId5"/>
    <p:sldId id="278" r:id="rId6"/>
    <p:sldId id="279" r:id="rId7"/>
    <p:sldId id="284" r:id="rId8"/>
    <p:sldId id="285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" y="0"/>
            <a:ext cx="121852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8603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" y="0"/>
            <a:ext cx="121811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600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" y="0"/>
            <a:ext cx="121852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913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" y="0"/>
            <a:ext cx="121852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294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" y="0"/>
            <a:ext cx="121852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922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" y="0"/>
            <a:ext cx="121811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429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4" y="0"/>
            <a:ext cx="121852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455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7602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2029E-E3A8-4204-BDEE-0798EB9DD63B}" type="datetimeFigureOut">
              <a:rPr lang="uk-UA" smtClean="0"/>
              <a:t>29.04.2025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D4FE4-04C3-4447-A1BC-794AC5E9B3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2643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4345" y="131114"/>
            <a:ext cx="7912912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uk-UA" sz="3733" b="1" dirty="0">
                <a:solidFill>
                  <a:prstClr val="black"/>
                </a:solidFill>
                <a:latin typeface="Vinnytsia Sans" panose="00000500000000000000" pitchFamily="50" charset="0"/>
              </a:rPr>
              <a:t>ПРІОРИТЕТНІ НАПРЯМКИ РОБОТИ НА 2025 РІК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/>
        </p:nvGraphicFramePr>
        <p:xfrm>
          <a:off x="1895813" y="1279793"/>
          <a:ext cx="10177655" cy="47802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644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9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812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2703">
                  <a:extLst>
                    <a:ext uri="{9D8B030D-6E8A-4147-A177-3AD203B41FA5}">
                      <a16:colId xmlns:a16="http://schemas.microsoft.com/office/drawing/2014/main" val="1869081055"/>
                    </a:ext>
                  </a:extLst>
                </a:gridCol>
              </a:tblGrid>
              <a:tr h="1971040">
                <a:tc>
                  <a:txBody>
                    <a:bodyPr/>
                    <a:lstStyle/>
                    <a:p>
                      <a:pPr algn="ctr"/>
                      <a:endParaRPr lang="uk-UA" sz="1700" dirty="0">
                        <a:latin typeface="+mn-lt"/>
                      </a:endParaRPr>
                    </a:p>
                    <a:p>
                      <a:pPr algn="ctr"/>
                      <a:endParaRPr lang="uk-UA" sz="1700" dirty="0">
                        <a:latin typeface="+mn-lt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kern="1200" dirty="0">
                          <a:latin typeface="+mn-lt"/>
                        </a:rPr>
                        <a:t>Стратегічна ціль </a:t>
                      </a:r>
                      <a:r>
                        <a:rPr lang="uk-UA" sz="1700" kern="1200" dirty="0">
                          <a:latin typeface="+mn-lt"/>
                        </a:rPr>
                        <a:t>на </a:t>
                      </a:r>
                      <a:endParaRPr lang="en-US" sz="1700" kern="1200" dirty="0">
                        <a:latin typeface="+mn-lt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kern="1200" dirty="0">
                          <a:latin typeface="+mn-lt"/>
                        </a:rPr>
                        <a:t>2025 рік</a:t>
                      </a:r>
                      <a:endParaRPr lang="uk-UA" sz="1700" dirty="0">
                        <a:latin typeface="+mn-lt"/>
                      </a:endParaRPr>
                    </a:p>
                    <a:p>
                      <a:pPr algn="ctr"/>
                      <a:endParaRPr lang="uk-UA" sz="1700" dirty="0">
                        <a:latin typeface="+mn-lt"/>
                      </a:endParaRPr>
                    </a:p>
                    <a:p>
                      <a:pPr algn="ctr"/>
                      <a:endParaRPr lang="uk-UA" sz="1700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dirty="0">
                          <a:latin typeface="+mn-lt"/>
                        </a:rPr>
                        <a:t>Конкретні завдання по досягненню стратегічних цілей  </a:t>
                      </a:r>
                      <a:endParaRPr lang="ru-RU" sz="170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dirty="0">
                          <a:latin typeface="+mn-lt"/>
                        </a:rPr>
                        <a:t>Показники досягнення завдання КРІ      (яких конкретно кількісних</a:t>
                      </a:r>
                      <a:r>
                        <a:rPr lang="uk-UA" sz="1700" baseline="0" dirty="0">
                          <a:latin typeface="+mn-lt"/>
                        </a:rPr>
                        <a:t> і якісних показників планується досягти) </a:t>
                      </a: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700" noProof="0" dirty="0">
                          <a:latin typeface="+mn-lt"/>
                        </a:rPr>
                        <a:t>Кінцевий</a:t>
                      </a:r>
                      <a:r>
                        <a:rPr lang="uk-UA" sz="1700" baseline="0" noProof="0" dirty="0">
                          <a:latin typeface="+mn-lt"/>
                        </a:rPr>
                        <a:t> термін досягнення показника </a:t>
                      </a:r>
                      <a:endParaRPr lang="en-US" sz="1700" baseline="0" noProof="0" dirty="0">
                        <a:latin typeface="+mn-lt"/>
                      </a:endParaRPr>
                    </a:p>
                    <a:p>
                      <a:pPr algn="ctr"/>
                      <a:r>
                        <a:rPr lang="uk-UA" sz="1700" baseline="0" noProof="0" dirty="0">
                          <a:latin typeface="+mn-lt"/>
                        </a:rPr>
                        <a:t>(у розрізі 4-х кварталів)</a:t>
                      </a:r>
                      <a:endParaRPr lang="uk-UA" sz="1700" noProof="0" dirty="0"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9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itchFamily="18" charset="0"/>
                        </a:rPr>
                        <a:t>Стійкість</a:t>
                      </a: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14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14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348377"/>
                  </a:ext>
                </a:extLst>
              </a:tr>
              <a:tr h="239776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1.      Інвестиції в розвиток об'єктів інфраструктури підтримки бізнесу та туризму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(Ціль 3.2 / захід 3.2.1 та захід 3.2.2) 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Моніторинг та супровід інвестиційних </a:t>
                      </a:r>
                      <a:r>
                        <a:rPr kumimoji="0" lang="uk-UA" sz="1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проєктів</a:t>
                      </a:r>
                      <a:r>
                        <a:rPr kumimoji="0" lang="uk-UA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які реалізуються в межах діючих індустріальних парків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kumimoji="0" lang="uk-UA" sz="1600" b="1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тратегічний</a:t>
                      </a:r>
                      <a:r>
                        <a:rPr kumimoji="0" lang="uk-UA" sz="16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uk-UA" sz="1600" b="1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проєкт</a:t>
                      </a:r>
                      <a:r>
                        <a:rPr kumimoji="0" lang="uk-UA" sz="16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: «Індустріальні парки»</a:t>
                      </a:r>
                      <a:endParaRPr lang="uk-UA" sz="1600" b="1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Будівельна готовність промислових об'єктів в рамках створення Агро-</a:t>
                      </a:r>
                      <a:r>
                        <a:rPr lang="uk-UA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фуд</a:t>
                      </a:r>
                      <a:r>
                        <a:rPr lang="uk-UA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uk-UA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техкластеру</a:t>
                      </a:r>
                      <a:r>
                        <a:rPr lang="uk-UA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території Вінницького індустріального парку</a:t>
                      </a:r>
                    </a:p>
                    <a:p>
                      <a:pPr algn="l"/>
                      <a:r>
                        <a:rPr lang="uk-UA" sz="1300" b="1" i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Показники: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uk-UA" sz="13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кількість та назва об'єктів;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uk-UA" sz="13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рівень готовності у %</a:t>
                      </a:r>
                      <a:r>
                        <a:rPr lang="uk-UA" sz="1300" b="1" i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від </a:t>
                      </a:r>
                      <a:r>
                        <a:rPr lang="uk-UA" sz="13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uk-UA" sz="1300" b="1" i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lang="uk-UA" sz="13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 lang="uk-UA" sz="1300" b="1" i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7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4 квартал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12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949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4345" y="131114"/>
            <a:ext cx="7912912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uk-UA" sz="3733" b="1" dirty="0">
                <a:solidFill>
                  <a:prstClr val="black"/>
                </a:solidFill>
                <a:latin typeface="Vinnytsia Sans" panose="00000500000000000000" pitchFamily="50" charset="0"/>
              </a:rPr>
              <a:t>ПРІОРИТЕТНІ НАПРЯМКИ РОБОТИ НА 2025 РІК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/>
        </p:nvGraphicFramePr>
        <p:xfrm>
          <a:off x="1895813" y="1403256"/>
          <a:ext cx="10177654" cy="450613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644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9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03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35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66664">
                <a:tc>
                  <a:txBody>
                    <a:bodyPr/>
                    <a:lstStyle/>
                    <a:p>
                      <a:pPr algn="ctr"/>
                      <a:endParaRPr lang="uk-UA" sz="16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6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latin typeface="Vinnytsia Sans" panose="00000500000000000000" pitchFamily="50" charset="0"/>
                        </a:rPr>
                        <a:t>Стратегічна ціль </a:t>
                      </a:r>
                      <a:r>
                        <a:rPr lang="uk-UA" sz="1600" kern="1200" dirty="0">
                          <a:latin typeface="Vinnytsia Sans" panose="00000500000000000000" pitchFamily="50" charset="0"/>
                        </a:rPr>
                        <a:t>на </a:t>
                      </a:r>
                      <a:endParaRPr lang="en-US" sz="1600" kern="12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kern="1200" dirty="0">
                          <a:latin typeface="Vinnytsia Sans" panose="00000500000000000000" pitchFamily="50" charset="0"/>
                        </a:rPr>
                        <a:t>2025 рік</a:t>
                      </a:r>
                      <a:endParaRPr lang="uk-UA" sz="16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6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6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latin typeface="Vinnytsia Sans" panose="00000500000000000000" pitchFamily="50" charset="0"/>
                        </a:rPr>
                        <a:t>Конкретні завдання по досягненню стратегічних цілей  </a:t>
                      </a:r>
                      <a:endParaRPr lang="ru-RU" sz="160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dirty="0">
                          <a:latin typeface="Vinnytsia Sans" panose="00000500000000000000" pitchFamily="50" charset="0"/>
                        </a:rPr>
                        <a:t>Показники досягнення завдання КРІ      (яких конкретно кількісних</a:t>
                      </a:r>
                      <a:r>
                        <a:rPr lang="uk-UA" sz="1600" baseline="0" dirty="0">
                          <a:latin typeface="Vinnytsia Sans" panose="00000500000000000000" pitchFamily="50" charset="0"/>
                        </a:rPr>
                        <a:t> і якісних показників планується досягти) </a:t>
                      </a: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noProof="0" dirty="0">
                          <a:latin typeface="Vinnytsia Sans" panose="00000500000000000000" pitchFamily="50" charset="0"/>
                        </a:rPr>
                        <a:t>Кінцевий</a:t>
                      </a:r>
                      <a:r>
                        <a:rPr lang="uk-UA" sz="1600" baseline="0" noProof="0" dirty="0">
                          <a:latin typeface="Vinnytsia Sans" panose="00000500000000000000" pitchFamily="50" charset="0"/>
                        </a:rPr>
                        <a:t> термін досягнення показника </a:t>
                      </a:r>
                      <a:endParaRPr lang="en-US" sz="1600" baseline="0" noProof="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r>
                        <a:rPr lang="uk-UA" sz="1600" baseline="0" noProof="0" dirty="0">
                          <a:latin typeface="Vinnytsia Sans" panose="00000500000000000000" pitchFamily="50" charset="0"/>
                        </a:rPr>
                        <a:t>(у розрізі 4-х кварталів)</a:t>
                      </a:r>
                      <a:endParaRPr lang="uk-UA" sz="1600" noProof="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9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itchFamily="18" charset="0"/>
                        </a:rPr>
                        <a:t>Стійкість</a:t>
                      </a: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14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14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14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348377"/>
                  </a:ext>
                </a:extLst>
              </a:tr>
              <a:tr h="232799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1.      Інвестиції в розвиток об'єктів інфраструктури підтримки бізнесу та туризму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(Ціль 3.2 / захід 3.2.1 та захід 3.2.2) 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Супровід та моніторинг реалізації задекларованих інвестиційних </a:t>
                      </a:r>
                      <a:r>
                        <a:rPr kumimoji="0" lang="uk-UA" sz="1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проєктів</a:t>
                      </a:r>
                      <a:r>
                        <a:rPr kumimoji="0" lang="uk-UA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в межах діючих індустріальних парків </a:t>
                      </a:r>
                      <a:endParaRPr kumimoji="0" lang="uk-UA" sz="1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7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Стратегічний </a:t>
                      </a:r>
                      <a:r>
                        <a:rPr kumimoji="0" lang="uk-UA" sz="1600" b="1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проєкт</a:t>
                      </a:r>
                      <a:r>
                        <a:rPr kumimoji="0" lang="uk-UA" sz="16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: «Індустріальні парки»</a:t>
                      </a:r>
                      <a:endParaRPr lang="uk-UA" sz="1600" b="1" u="none" dirty="0">
                        <a:solidFill>
                          <a:schemeClr val="bg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7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Будівельна</a:t>
                      </a:r>
                      <a:r>
                        <a:rPr lang="ru-RU" sz="1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7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готовність</a:t>
                      </a:r>
                      <a:r>
                        <a:rPr lang="ru-RU" sz="1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uk-UA" sz="17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промислових</a:t>
                      </a:r>
                      <a:r>
                        <a:rPr lang="ru-RU" sz="1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7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об'єктів</a:t>
                      </a:r>
                      <a:r>
                        <a:rPr lang="ru-RU" sz="1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7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</a:t>
                      </a:r>
                      <a:r>
                        <a:rPr lang="uk-UA" sz="17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території</a:t>
                      </a:r>
                      <a:r>
                        <a:rPr lang="ru-RU" sz="17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7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індустріального</a:t>
                      </a:r>
                      <a:r>
                        <a:rPr lang="ru-RU" sz="17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парку «</a:t>
                      </a:r>
                      <a:r>
                        <a:rPr lang="ru-RU" sz="1700" b="0" kern="1200" noProof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ВінІндастрі</a:t>
                      </a:r>
                      <a:r>
                        <a:rPr lang="ru-RU" sz="1700" b="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</a:t>
                      </a:r>
                      <a:r>
                        <a:rPr lang="ru-RU" sz="1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/>
                      <a:r>
                        <a:rPr lang="uk-UA" sz="1500" b="1" i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Показники:</a:t>
                      </a:r>
                      <a:r>
                        <a:rPr lang="uk-UA" sz="15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uk-UA" sz="15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кількість та назва об'єктів;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uk-UA" sz="15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рівень готовності у % </a:t>
                      </a:r>
                      <a:r>
                        <a:rPr lang="uk-UA" sz="1500" b="1" i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від </a:t>
                      </a:r>
                      <a:r>
                        <a:rPr lang="uk-UA" sz="15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uk-UA" sz="1500" b="1" i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lang="uk-UA" sz="15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 </a:t>
                      </a:r>
                      <a:endParaRPr lang="uk-UA" sz="1500" b="1" i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7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1 - 4 квартали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12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9719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1051" y="1"/>
            <a:ext cx="7912912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uk-UA" sz="3733" b="1" dirty="0">
                <a:solidFill>
                  <a:prstClr val="black"/>
                </a:solidFill>
                <a:latin typeface="Vinnytsia Sans" panose="00000500000000000000" pitchFamily="50" charset="0"/>
              </a:rPr>
              <a:t>ПРІОРИТЕТНІ НАПРЯМКИ РОБОТИ НА 2025 РІК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/>
        </p:nvGraphicFramePr>
        <p:xfrm>
          <a:off x="1881051" y="1188721"/>
          <a:ext cx="10157581" cy="54513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60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7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1376">
                  <a:extLst>
                    <a:ext uri="{9D8B030D-6E8A-4147-A177-3AD203B41FA5}">
                      <a16:colId xmlns:a16="http://schemas.microsoft.com/office/drawing/2014/main" val="4190435600"/>
                    </a:ext>
                  </a:extLst>
                </a:gridCol>
                <a:gridCol w="24487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13317">
                <a:tc>
                  <a:txBody>
                    <a:bodyPr/>
                    <a:lstStyle/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latin typeface="Vinnytsia Sans" panose="00000500000000000000" pitchFamily="50" charset="0"/>
                        </a:rPr>
                        <a:t>Стратегічна ціль </a:t>
                      </a:r>
                      <a:r>
                        <a:rPr lang="uk-UA" sz="1500" kern="1200" dirty="0">
                          <a:latin typeface="Vinnytsia Sans" panose="00000500000000000000" pitchFamily="50" charset="0"/>
                        </a:rPr>
                        <a:t>на </a:t>
                      </a:r>
                      <a:endParaRPr lang="en-US" sz="1500" kern="12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kern="1200" dirty="0">
                          <a:latin typeface="Vinnytsia Sans" panose="00000500000000000000" pitchFamily="50" charset="0"/>
                        </a:rPr>
                        <a:t>2025 рік</a:t>
                      </a:r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dirty="0">
                          <a:latin typeface="Vinnytsia Sans" panose="00000500000000000000" pitchFamily="50" charset="0"/>
                        </a:rPr>
                        <a:t>Конкретні завдання по досягненню стратегічних цілей  </a:t>
                      </a:r>
                      <a:endParaRPr lang="ru-RU" sz="150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dirty="0">
                          <a:latin typeface="Vinnytsia Sans" panose="00000500000000000000" pitchFamily="50" charset="0"/>
                        </a:rPr>
                        <a:t>Показники досягнення завдання КРІ      (яких конкретно кількісних</a:t>
                      </a:r>
                      <a:r>
                        <a:rPr lang="uk-UA" sz="1500" baseline="0" dirty="0">
                          <a:latin typeface="Vinnytsia Sans" panose="00000500000000000000" pitchFamily="50" charset="0"/>
                        </a:rPr>
                        <a:t> і якісних показників планується досягти) </a:t>
                      </a: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noProof="0" dirty="0">
                          <a:latin typeface="Vinnytsia Sans" panose="00000500000000000000" pitchFamily="50" charset="0"/>
                        </a:rPr>
                        <a:t>Кінцевий</a:t>
                      </a:r>
                      <a:r>
                        <a:rPr lang="uk-UA" sz="1500" baseline="0" noProof="0" dirty="0">
                          <a:latin typeface="Vinnytsia Sans" panose="00000500000000000000" pitchFamily="50" charset="0"/>
                        </a:rPr>
                        <a:t> термін досягнення показника </a:t>
                      </a:r>
                      <a:endParaRPr lang="en-US" sz="1500" baseline="0" noProof="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r>
                        <a:rPr lang="uk-UA" sz="1500" baseline="0" noProof="0" dirty="0">
                          <a:latin typeface="Vinnytsia Sans" panose="00000500000000000000" pitchFamily="50" charset="0"/>
                        </a:rPr>
                        <a:t>(у розрізі 4-х кварталів)</a:t>
                      </a:r>
                      <a:endParaRPr lang="uk-UA" sz="1500" noProof="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9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itchFamily="18" charset="0"/>
                        </a:rPr>
                        <a:t>Стійкість</a:t>
                      </a: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14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sz="14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7348377"/>
                  </a:ext>
                </a:extLst>
              </a:tr>
              <a:tr h="955040"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1.      Інвестиції в розвиток об'єктів інфраструктури підтримки бізнесу та туризму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(Ціль 3.2) 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Контроль (моніторинг) стану виконання робіт з реконструкції будівель – Літери Б та Літери А (колишня територія ДП «Кристал»)</a:t>
                      </a:r>
                      <a:r>
                        <a:rPr kumimoji="0" lang="uk-UA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Стратегічний </a:t>
                      </a:r>
                      <a:r>
                        <a:rPr kumimoji="0" lang="uk-UA" sz="1600" b="1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проєкт</a:t>
                      </a:r>
                      <a:r>
                        <a:rPr kumimoji="0" lang="uk-UA" sz="16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: «Вінницький інноваційно-технологічний парк «Кристал»</a:t>
                      </a:r>
                      <a:endParaRPr lang="uk-UA" sz="1600" b="1" u="none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5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Завершення реконструкції будівлі (Літера Б)</a:t>
                      </a:r>
                    </a:p>
                    <a:p>
                      <a:pPr algn="l"/>
                      <a:r>
                        <a:rPr lang="uk-UA" sz="1200" b="1" i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Показник:</a:t>
                      </a:r>
                      <a:r>
                        <a:rPr lang="uk-UA" sz="12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12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Акт про </a:t>
                      </a:r>
                      <a:r>
                        <a:rPr lang="uk-UA" sz="1200" b="1" i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введення</a:t>
                      </a:r>
                      <a:r>
                        <a:rPr lang="ru-RU" sz="12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</a:t>
                      </a:r>
                      <a:r>
                        <a:rPr lang="uk-UA" sz="1200" b="1" i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експлуатацію</a:t>
                      </a:r>
                      <a:r>
                        <a:rPr lang="ru-RU" sz="12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uk-UA" sz="1200" b="1" i="1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Літера</a:t>
                      </a:r>
                      <a:r>
                        <a:rPr lang="ru-RU" sz="12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Б) 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7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2 квартал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12158"/>
                  </a:ext>
                </a:extLst>
              </a:tr>
              <a:tr h="1005840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3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uk-UA" sz="13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5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Заповнення корисних площ Інноваційно-технологічного парку «Кристал»  </a:t>
                      </a:r>
                      <a:endParaRPr lang="ru-RU" sz="1500" b="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1200" b="1" i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Показник:</a:t>
                      </a:r>
                      <a:r>
                        <a:rPr lang="uk-UA" sz="12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% заповнення </a:t>
                      </a:r>
                      <a:r>
                        <a:rPr lang="uk-UA" sz="1200" b="1" i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 не менше 50</a:t>
                      </a:r>
                      <a:r>
                        <a:rPr lang="uk-UA" sz="12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 </a:t>
                      </a:r>
                      <a:endParaRPr lang="uk-UA" sz="1200" b="1" i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7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 – 4 квартали</a:t>
                      </a: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879652"/>
                  </a:ext>
                </a:extLst>
              </a:tr>
              <a:tr h="147072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Будівельна готовність об'єкту  – Реконструкція будівлі (Літера А)</a:t>
                      </a:r>
                      <a:r>
                        <a:rPr lang="uk-UA" sz="1500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Показники: 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uk-UA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рівень готовності  у % – від 0 до 100%) </a:t>
                      </a:r>
                      <a:endParaRPr lang="uk-UA" sz="1200" b="1" i="1" dirty="0">
                        <a:solidFill>
                          <a:srgbClr val="FF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9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 – 4 квартали</a:t>
                      </a:r>
                    </a:p>
                    <a:p>
                      <a:endParaRPr lang="uk-UA" sz="2400" dirty="0"/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42713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8427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4608" y="1"/>
            <a:ext cx="7912912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uk-UA" sz="3733" b="1" dirty="0">
                <a:solidFill>
                  <a:prstClr val="black"/>
                </a:solidFill>
                <a:latin typeface="Vinnytsia Sans" panose="00000500000000000000" pitchFamily="50" charset="0"/>
              </a:rPr>
              <a:t>ПРІОРИТЕТНІ НАПРЯМКИ РОБОТИ НА 2025 РІК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/>
        </p:nvGraphicFramePr>
        <p:xfrm>
          <a:off x="1866075" y="1120004"/>
          <a:ext cx="10194107" cy="553602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710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81868">
                  <a:extLst>
                    <a:ext uri="{9D8B030D-6E8A-4147-A177-3AD203B41FA5}">
                      <a16:colId xmlns:a16="http://schemas.microsoft.com/office/drawing/2014/main" val="2075271461"/>
                    </a:ext>
                  </a:extLst>
                </a:gridCol>
                <a:gridCol w="3780936">
                  <a:extLst>
                    <a:ext uri="{9D8B030D-6E8A-4147-A177-3AD203B41FA5}">
                      <a16:colId xmlns:a16="http://schemas.microsoft.com/office/drawing/2014/main" val="3351542378"/>
                    </a:ext>
                  </a:extLst>
                </a:gridCol>
                <a:gridCol w="1621057">
                  <a:extLst>
                    <a:ext uri="{9D8B030D-6E8A-4147-A177-3AD203B41FA5}">
                      <a16:colId xmlns:a16="http://schemas.microsoft.com/office/drawing/2014/main" val="3679015413"/>
                    </a:ext>
                  </a:extLst>
                </a:gridCol>
              </a:tblGrid>
              <a:tr h="1766664">
                <a:tc>
                  <a:txBody>
                    <a:bodyPr/>
                    <a:lstStyle/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latin typeface="Vinnytsia Sans" panose="00000500000000000000" pitchFamily="50" charset="0"/>
                        </a:rPr>
                        <a:t>Стратегічна ціль </a:t>
                      </a:r>
                      <a:r>
                        <a:rPr lang="uk-UA" sz="1500" kern="1200" dirty="0">
                          <a:latin typeface="Vinnytsia Sans" panose="00000500000000000000" pitchFamily="50" charset="0"/>
                        </a:rPr>
                        <a:t>на </a:t>
                      </a:r>
                      <a:endParaRPr lang="en-US" sz="1500" kern="12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kern="1200" dirty="0">
                          <a:latin typeface="Vinnytsia Sans" panose="00000500000000000000" pitchFamily="50" charset="0"/>
                        </a:rPr>
                        <a:t>2025 рік</a:t>
                      </a:r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dirty="0">
                          <a:latin typeface="Vinnytsia Sans" panose="00000500000000000000" pitchFamily="50" charset="0"/>
                        </a:rPr>
                        <a:t>Конкретні завдання по досягненню стратегічних цілей  </a:t>
                      </a:r>
                      <a:endParaRPr lang="ru-RU" sz="150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dirty="0">
                          <a:latin typeface="Vinnytsia Sans" panose="00000500000000000000" pitchFamily="50" charset="0"/>
                        </a:rPr>
                        <a:t>Показники досягнення завдання КРІ      (яких конкретно кількісних</a:t>
                      </a:r>
                      <a:r>
                        <a:rPr lang="uk-UA" sz="1500" baseline="0" dirty="0">
                          <a:latin typeface="Vinnytsia Sans" panose="00000500000000000000" pitchFamily="50" charset="0"/>
                        </a:rPr>
                        <a:t> і якісних показників планується досягти) </a:t>
                      </a: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noProof="0" dirty="0">
                          <a:latin typeface="Vinnytsia Sans" panose="00000500000000000000" pitchFamily="50" charset="0"/>
                        </a:rPr>
                        <a:t>Кінцевий</a:t>
                      </a:r>
                      <a:r>
                        <a:rPr lang="uk-UA" sz="1500" baseline="0" noProof="0" dirty="0">
                          <a:latin typeface="Vinnytsia Sans" panose="00000500000000000000" pitchFamily="50" charset="0"/>
                        </a:rPr>
                        <a:t> термін досягнення показника </a:t>
                      </a:r>
                      <a:endParaRPr lang="en-US" sz="1500" baseline="0" noProof="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r>
                        <a:rPr lang="uk-UA" sz="1500" baseline="0" noProof="0" dirty="0">
                          <a:latin typeface="Vinnytsia Sans" panose="00000500000000000000" pitchFamily="50" charset="0"/>
                        </a:rPr>
                        <a:t>(у розрізі 4-х кварталів)</a:t>
                      </a:r>
                      <a:endParaRPr lang="uk-UA" sz="1500" noProof="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9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itchFamily="18" charset="0"/>
                        </a:rPr>
                        <a:t>Стійкість</a:t>
                      </a: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348377"/>
                  </a:ext>
                </a:extLst>
              </a:tr>
              <a:tr h="1188720"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2.      </a:t>
                      </a:r>
                      <a:r>
                        <a:rPr kumimoji="0" lang="uk-UA" sz="1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Енерго-ощадження</a:t>
                      </a:r>
                      <a:r>
                        <a:rPr kumimoji="0" lang="uk-UA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 та відновлювальна енергетика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7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(Ціль 3.</a:t>
                      </a:r>
                      <a:r>
                        <a:rPr kumimoji="0" lang="en-US" sz="17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6 </a:t>
                      </a:r>
                      <a:r>
                        <a:rPr kumimoji="0" lang="uk-UA" sz="17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захід 3.6.4.) 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Встановити /погодити економічно обґрунтовані тарифи</a:t>
                      </a:r>
                      <a:endParaRPr lang="uk-UA" sz="1500" b="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Збільшення показника  «Чистий дохід (виручка)</a:t>
                      </a:r>
                      <a:r>
                        <a:rPr lang="uk-UA" sz="14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від реалізації продукції, (товарів, робіт, послуг)»  </a:t>
                      </a:r>
                    </a:p>
                    <a:p>
                      <a:r>
                        <a:rPr lang="uk-UA" sz="1400" b="1" i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Показник:</a:t>
                      </a:r>
                      <a:r>
                        <a:rPr lang="uk-UA" sz="14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% збільшення </a:t>
                      </a:r>
                      <a:r>
                        <a:rPr lang="uk-UA" sz="1400" b="1" i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 не менше 5</a:t>
                      </a:r>
                      <a:r>
                        <a:rPr lang="uk-UA" sz="14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%, ніж за аналогічний</a:t>
                      </a:r>
                      <a:r>
                        <a:rPr lang="uk-UA" sz="1400" b="1" i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період 2024 р</a:t>
                      </a:r>
                      <a:r>
                        <a:rPr lang="uk-UA" sz="14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uk-UA" sz="1400" b="1" i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4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 – 4 квартали</a:t>
                      </a:r>
                    </a:p>
                    <a:p>
                      <a:pPr algn="l"/>
                      <a:r>
                        <a:rPr lang="uk-UA" sz="14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(щокварталу)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12158"/>
                  </a:ext>
                </a:extLst>
              </a:tr>
              <a:tr h="792480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3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Затвердити </a:t>
                      </a:r>
                      <a:r>
                        <a:rPr lang="uk-UA" sz="1500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фінансові плани міських комунальних підприємств на 2025 рік</a:t>
                      </a:r>
                      <a:endParaRPr lang="uk-UA" sz="15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400" b="1" i="1" u="sng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Показник:</a:t>
                      </a:r>
                      <a:r>
                        <a:rPr lang="uk-UA" sz="1400" b="1" i="1" u="sng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uk-UA" sz="1400" b="1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к</a:t>
                      </a:r>
                      <a:r>
                        <a:rPr lang="uk-UA" sz="1400" b="1" i="1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ількість</a:t>
                      </a:r>
                      <a:r>
                        <a:rPr lang="uk-UA" sz="1400" b="1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uk-UA" sz="1400" b="1" i="1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затверджених фінансових планів – 45</a:t>
                      </a:r>
                      <a:endParaRPr lang="uk-UA" sz="1400" b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 квартал</a:t>
                      </a:r>
                    </a:p>
                    <a:p>
                      <a:pPr algn="l"/>
                      <a:endParaRPr lang="uk-UA" sz="14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879652"/>
                  </a:ext>
                </a:extLst>
              </a:tr>
              <a:tr h="1381760"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uk-UA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Надавати кредити (позики) ОСББ на пільгових умовах для реалізації енергоефективних  заходів в рамках програм </a:t>
                      </a:r>
                      <a:r>
                        <a:rPr lang="uk-UA" sz="1400" b="0" dirty="0" err="1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енерго</a:t>
                      </a:r>
                      <a:r>
                        <a:rPr lang="uk-UA" sz="14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-модернізації ж/б «</a:t>
                      </a:r>
                      <a:r>
                        <a:rPr lang="uk-UA" sz="1400" b="0" dirty="0" err="1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Енергодім</a:t>
                      </a:r>
                      <a:r>
                        <a:rPr lang="uk-UA" sz="14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» та «</a:t>
                      </a:r>
                      <a:r>
                        <a:rPr lang="uk-UA" sz="1400" b="0" dirty="0" err="1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ГрінДІМ</a:t>
                      </a:r>
                      <a:r>
                        <a:rPr lang="uk-UA" sz="14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i="1" u="sng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Показник:</a:t>
                      </a:r>
                      <a:r>
                        <a:rPr lang="uk-UA" sz="1400" b="1" i="1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надані кредити (позики) для реалізації 15 </a:t>
                      </a:r>
                      <a:r>
                        <a:rPr lang="uk-UA" sz="1400" b="1" i="1" dirty="0" err="1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проєктів</a:t>
                      </a:r>
                      <a:r>
                        <a:rPr lang="uk-UA" sz="1400" b="1" i="1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з енергоефективності на загальну суму 54 848,6 тис. грн  </a:t>
                      </a:r>
                      <a:r>
                        <a:rPr lang="uk-UA" sz="1300" b="0" i="1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(в разі</a:t>
                      </a:r>
                      <a:r>
                        <a:rPr lang="uk-UA" sz="1300" b="0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виділення додаткових коштів з бюджету ВМТГ на поповнення статутного капіталу МКП ВФМІ)</a:t>
                      </a:r>
                      <a:endParaRPr lang="uk-UA" sz="1300" b="1" i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 – 4 квартали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uk-UA" sz="14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(щокварталу)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b="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  <a:p>
                      <a:pPr algn="l"/>
                      <a:endParaRPr lang="uk-UA" sz="14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30025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0858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5693" y="1"/>
            <a:ext cx="7912912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uk-UA" sz="3733" b="1" dirty="0">
                <a:solidFill>
                  <a:prstClr val="black"/>
                </a:solidFill>
                <a:latin typeface="Vinnytsia Sans" panose="00000500000000000000" pitchFamily="50" charset="0"/>
              </a:rPr>
              <a:t>ПРІОРИТЕТНІ НАПРЯМКИ РОБОТИ НА 2025 РІК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/>
        </p:nvGraphicFramePr>
        <p:xfrm>
          <a:off x="1845694" y="1111793"/>
          <a:ext cx="10181788" cy="552658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0644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57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37483">
                  <a:extLst>
                    <a:ext uri="{9D8B030D-6E8A-4147-A177-3AD203B41FA5}">
                      <a16:colId xmlns:a16="http://schemas.microsoft.com/office/drawing/2014/main" val="2102918614"/>
                    </a:ext>
                  </a:extLst>
                </a:gridCol>
                <a:gridCol w="1934044">
                  <a:extLst>
                    <a:ext uri="{9D8B030D-6E8A-4147-A177-3AD203B41FA5}">
                      <a16:colId xmlns:a16="http://schemas.microsoft.com/office/drawing/2014/main" val="3558938492"/>
                    </a:ext>
                  </a:extLst>
                </a:gridCol>
              </a:tblGrid>
              <a:tr h="1594664">
                <a:tc>
                  <a:txBody>
                    <a:bodyPr/>
                    <a:lstStyle/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latin typeface="Vinnytsia Sans" panose="00000500000000000000" pitchFamily="50" charset="0"/>
                        </a:rPr>
                        <a:t>Стратегічна ціль </a:t>
                      </a:r>
                      <a:r>
                        <a:rPr lang="uk-UA" sz="1500" kern="1200" dirty="0">
                          <a:latin typeface="Vinnytsia Sans" panose="00000500000000000000" pitchFamily="50" charset="0"/>
                        </a:rPr>
                        <a:t>на </a:t>
                      </a:r>
                      <a:endParaRPr lang="en-US" sz="1500" kern="12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kern="1200" dirty="0">
                          <a:latin typeface="Vinnytsia Sans" panose="00000500000000000000" pitchFamily="50" charset="0"/>
                        </a:rPr>
                        <a:t>2025 рік</a:t>
                      </a:r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dirty="0">
                          <a:latin typeface="Vinnytsia Sans" panose="00000500000000000000" pitchFamily="50" charset="0"/>
                        </a:rPr>
                        <a:t>Конкретні завдання по досягненню стратегічних цілей  </a:t>
                      </a:r>
                      <a:endParaRPr lang="ru-RU" sz="150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dirty="0">
                          <a:latin typeface="Vinnytsia Sans" panose="00000500000000000000" pitchFamily="50" charset="0"/>
                        </a:rPr>
                        <a:t>Показники досягнення завдання КРІ      (яких конкретно кількісних</a:t>
                      </a:r>
                      <a:r>
                        <a:rPr lang="uk-UA" sz="1500" baseline="0" dirty="0">
                          <a:latin typeface="Vinnytsia Sans" panose="00000500000000000000" pitchFamily="50" charset="0"/>
                        </a:rPr>
                        <a:t> і якісних показників планується досягти) </a:t>
                      </a: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noProof="0" dirty="0">
                          <a:latin typeface="Vinnytsia Sans" panose="00000500000000000000" pitchFamily="50" charset="0"/>
                        </a:rPr>
                        <a:t>Кінцевий</a:t>
                      </a:r>
                      <a:r>
                        <a:rPr lang="uk-UA" sz="1500" baseline="0" noProof="0" dirty="0">
                          <a:latin typeface="Vinnytsia Sans" panose="00000500000000000000" pitchFamily="50" charset="0"/>
                        </a:rPr>
                        <a:t> термін досягнення показника </a:t>
                      </a:r>
                      <a:endParaRPr lang="en-US" sz="1500" baseline="0" noProof="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r>
                        <a:rPr lang="uk-UA" sz="1500" baseline="0" noProof="0" dirty="0">
                          <a:latin typeface="Vinnytsia Sans" panose="00000500000000000000" pitchFamily="50" charset="0"/>
                        </a:rPr>
                        <a:t>(у розрізі 4-х кварталів)</a:t>
                      </a:r>
                      <a:endParaRPr lang="uk-UA" sz="1500" noProof="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9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itchFamily="18" charset="0"/>
                        </a:rPr>
                        <a:t>Стійкість</a:t>
                      </a: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14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348377"/>
                  </a:ext>
                </a:extLst>
              </a:tr>
              <a:tr h="1280160">
                <a:tc rowSpan="2">
                  <a:txBody>
                    <a:bodyPr/>
                    <a:lstStyle/>
                    <a:p>
                      <a:r>
                        <a:rPr kumimoji="0" lang="uk-UA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3. </a:t>
                      </a:r>
                      <a:r>
                        <a:rPr lang="uk-UA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Розвинутий сталий і соціально відповідальний бізнес</a:t>
                      </a:r>
                    </a:p>
                    <a:p>
                      <a:r>
                        <a:rPr lang="uk-UA" sz="18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(Ціль 4.1. / захід 4.1.2)</a:t>
                      </a:r>
                      <a:endParaRPr kumimoji="0" lang="uk-UA" sz="17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Організація публічних заходів</a:t>
                      </a:r>
                      <a:r>
                        <a:rPr lang="uk-UA" sz="16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з представниками бізнесу, в тому числі за участі міського голови</a:t>
                      </a:r>
                      <a:endParaRPr lang="uk-UA" sz="1600" b="0" dirty="0">
                        <a:solidFill>
                          <a:srgbClr val="FF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300" b="1" i="1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Показник:</a:t>
                      </a:r>
                      <a:r>
                        <a:rPr lang="uk-UA" sz="13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/>
                      <a:r>
                        <a:rPr lang="uk-UA" sz="13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Запланована кількість проведених заходів :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uk-UA" sz="13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зустрічей з представниками бізнесу - 24;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uk-UA" sz="13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виїздів на підприємства, в тому числі, що працюють</a:t>
                      </a:r>
                      <a:r>
                        <a:rPr lang="uk-UA" sz="1300" b="1" i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у галузі</a:t>
                      </a:r>
                      <a:r>
                        <a:rPr lang="uk-UA" sz="1300" b="1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промисловості - 14.</a:t>
                      </a:r>
                      <a:endParaRPr lang="uk-UA" sz="1300" b="1" i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7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1 - 4 квартали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(щокварталу)</a:t>
                      </a:r>
                    </a:p>
                    <a:p>
                      <a:pPr algn="l"/>
                      <a:endParaRPr lang="uk-UA" sz="1700" b="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12158"/>
                  </a:ext>
                </a:extLst>
              </a:tr>
              <a:tr h="2245360">
                <a:tc vMerge="1">
                  <a:txBody>
                    <a:bodyPr/>
                    <a:lstStyle/>
                    <a:p>
                      <a:endParaRPr kumimoji="0" lang="uk-UA" sz="13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+mn-cs"/>
                        </a:rPr>
                        <a:t>2. Реалізація та розвиток фінансових інструментів сприяння бізнесу (залучені кредити, ЄСВ, ВДЄ, ваучери) </a:t>
                      </a:r>
                      <a:endParaRPr lang="uk-UA" sz="1600" b="0" dirty="0">
                        <a:solidFill>
                          <a:srgbClr val="FF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uk-UA" sz="1300" b="0" i="1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Передбачена </a:t>
                      </a:r>
                      <a:r>
                        <a:rPr lang="uk-UA" sz="1300" b="0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фінансова підтримка на загальну суму  33,3 млн грн, в </a:t>
                      </a:r>
                      <a:r>
                        <a:rPr lang="uk-UA" sz="1300" b="0" i="1" baseline="0" dirty="0" err="1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т.ч</a:t>
                      </a:r>
                      <a:r>
                        <a:rPr lang="uk-UA" sz="1300" b="0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.:</a:t>
                      </a:r>
                    </a:p>
                    <a:p>
                      <a:pPr marL="514350" lvl="1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uk-UA" sz="1300" b="0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10,0 млн грн  (ВДЄ);</a:t>
                      </a:r>
                    </a:p>
                    <a:p>
                      <a:pPr marL="514350" lvl="1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uk-UA" sz="1300" b="0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4,0 млн грн (кредити);</a:t>
                      </a:r>
                    </a:p>
                    <a:p>
                      <a:pPr marL="514350" lvl="1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uk-UA" sz="1300" b="0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1,3 млн грн (ЄСВ);</a:t>
                      </a:r>
                    </a:p>
                    <a:p>
                      <a:pPr marL="514350" lvl="1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uk-UA" sz="1300" b="0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18.0 млн (ваучерна підтримка)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uk-UA" sz="1300" b="1" i="1" u="sng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Показники: 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uk-UA" sz="1300" b="1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Кількість заявників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uk-UA" sz="1300" b="1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Сума нарахованої компенсації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uk-UA" sz="1300" b="1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Кількість створених робочих місць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uk-UA" sz="1300" b="1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Кількість наданих ваучерів</a:t>
                      </a:r>
                      <a:endParaRPr lang="uk-UA" sz="1300" b="1" i="1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dirty="0"/>
                        <a:t>1</a:t>
                      </a:r>
                      <a:r>
                        <a:rPr lang="uk-UA" sz="2400" baseline="0" dirty="0"/>
                        <a:t> – 4 квартали</a:t>
                      </a:r>
                    </a:p>
                    <a:p>
                      <a:r>
                        <a:rPr lang="uk-UA" sz="2400" baseline="0" dirty="0"/>
                        <a:t>(щокварталу)</a:t>
                      </a:r>
                      <a:endParaRPr lang="uk-UA" sz="2400" dirty="0"/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062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3908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4345" y="131114"/>
            <a:ext cx="7912912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uk-UA" sz="3733" b="1" dirty="0">
                <a:solidFill>
                  <a:prstClr val="black"/>
                </a:solidFill>
                <a:latin typeface="Vinnytsia Sans" panose="00000500000000000000" pitchFamily="50" charset="0"/>
              </a:rPr>
              <a:t>ПРІОРИТЕТНІ НАПРЯМКИ РОБОТИ НА 2025 РІК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/>
        </p:nvGraphicFramePr>
        <p:xfrm>
          <a:off x="1864946" y="1264360"/>
          <a:ext cx="10177655" cy="542426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86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3520">
                  <a:extLst>
                    <a:ext uri="{9D8B030D-6E8A-4147-A177-3AD203B41FA5}">
                      <a16:colId xmlns:a16="http://schemas.microsoft.com/office/drawing/2014/main" val="814902195"/>
                    </a:ext>
                  </a:extLst>
                </a:gridCol>
                <a:gridCol w="3634377">
                  <a:extLst>
                    <a:ext uri="{9D8B030D-6E8A-4147-A177-3AD203B41FA5}">
                      <a16:colId xmlns:a16="http://schemas.microsoft.com/office/drawing/2014/main" val="2500182188"/>
                    </a:ext>
                  </a:extLst>
                </a:gridCol>
                <a:gridCol w="1917435">
                  <a:extLst>
                    <a:ext uri="{9D8B030D-6E8A-4147-A177-3AD203B41FA5}">
                      <a16:colId xmlns:a16="http://schemas.microsoft.com/office/drawing/2014/main" val="1492745547"/>
                    </a:ext>
                  </a:extLst>
                </a:gridCol>
              </a:tblGrid>
              <a:tr h="1766664">
                <a:tc>
                  <a:txBody>
                    <a:bodyPr/>
                    <a:lstStyle/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latin typeface="Vinnytsia Sans" panose="00000500000000000000" pitchFamily="50" charset="0"/>
                        </a:rPr>
                        <a:t>Стратегічна ціль </a:t>
                      </a:r>
                      <a:r>
                        <a:rPr lang="uk-UA" sz="1500" kern="1200" dirty="0">
                          <a:latin typeface="Vinnytsia Sans" panose="00000500000000000000" pitchFamily="50" charset="0"/>
                        </a:rPr>
                        <a:t>на </a:t>
                      </a:r>
                      <a:endParaRPr lang="en-US" sz="1500" kern="12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kern="1200" dirty="0">
                          <a:latin typeface="Vinnytsia Sans" panose="00000500000000000000" pitchFamily="50" charset="0"/>
                        </a:rPr>
                        <a:t>2025 рік</a:t>
                      </a:r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dirty="0">
                          <a:latin typeface="Vinnytsia Sans" panose="00000500000000000000" pitchFamily="50" charset="0"/>
                        </a:rPr>
                        <a:t>Конкретні завдання по досягненню стратегічних цілей  </a:t>
                      </a:r>
                      <a:endParaRPr lang="ru-RU" sz="150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dirty="0">
                          <a:latin typeface="Vinnytsia Sans" panose="00000500000000000000" pitchFamily="50" charset="0"/>
                        </a:rPr>
                        <a:t>Показники досягнення завдання КРІ      (яких конкретно кількісних</a:t>
                      </a:r>
                      <a:r>
                        <a:rPr lang="uk-UA" sz="1500" baseline="0" dirty="0">
                          <a:latin typeface="Vinnytsia Sans" panose="00000500000000000000" pitchFamily="50" charset="0"/>
                        </a:rPr>
                        <a:t> і якісних показників планується досягти) </a:t>
                      </a: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noProof="0" dirty="0">
                          <a:latin typeface="Vinnytsia Sans" panose="00000500000000000000" pitchFamily="50" charset="0"/>
                        </a:rPr>
                        <a:t>Кінцевий</a:t>
                      </a:r>
                      <a:r>
                        <a:rPr lang="uk-UA" sz="1500" baseline="0" noProof="0" dirty="0">
                          <a:latin typeface="Vinnytsia Sans" panose="00000500000000000000" pitchFamily="50" charset="0"/>
                        </a:rPr>
                        <a:t> термін досягнення показника </a:t>
                      </a:r>
                      <a:endParaRPr lang="en-US" sz="1500" baseline="0" noProof="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r>
                        <a:rPr lang="uk-UA" sz="1500" baseline="0" noProof="0" dirty="0">
                          <a:latin typeface="Vinnytsia Sans" panose="00000500000000000000" pitchFamily="50" charset="0"/>
                        </a:rPr>
                        <a:t>(у розрізі 4-х кварталів)</a:t>
                      </a:r>
                      <a:endParaRPr lang="uk-UA" sz="1500" noProof="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9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itchFamily="18" charset="0"/>
                        </a:rPr>
                        <a:t>Стійкість</a:t>
                      </a: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348377"/>
                  </a:ext>
                </a:extLst>
              </a:tr>
              <a:tr h="3251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4. </a:t>
                      </a:r>
                      <a:r>
                        <a:rPr lang="uk-UA" sz="1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Економічне зростання через інновації </a:t>
                      </a:r>
                      <a:endParaRPr lang="uk-UA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1900" i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(Ціль  4.2)</a:t>
                      </a:r>
                      <a:r>
                        <a:rPr lang="uk-UA" sz="19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Підтримка та стимулювання</a:t>
                      </a:r>
                      <a:r>
                        <a:rPr lang="uk-UA" sz="17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розвитку суб'єктів господарювання, які працюють у галузях: 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–"/>
                        <a:tabLst/>
                        <a:defRPr/>
                      </a:pPr>
                      <a:r>
                        <a:rPr lang="uk-UA" sz="17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бджільництва</a:t>
                      </a:r>
                    </a:p>
                    <a:p>
                      <a:pPr marL="285750" marR="0" lvl="0" indent="-28575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Char char="–"/>
                        <a:tabLst/>
                        <a:defRPr/>
                      </a:pPr>
                      <a:r>
                        <a:rPr lang="uk-UA" sz="17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овочівництва та картоплярства </a:t>
                      </a:r>
                      <a:endParaRPr lang="uk-UA" sz="1700" b="0" dirty="0">
                        <a:solidFill>
                          <a:srgbClr val="FF0000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uk-UA" sz="1500" b="0" i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Передбачена </a:t>
                      </a:r>
                      <a:r>
                        <a:rPr lang="uk-UA" sz="1500" b="0" i="0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фінансова підтримка СГД у галузі </a:t>
                      </a:r>
                      <a:r>
                        <a:rPr lang="uk-UA" sz="1500" b="0" i="0" u="sng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бджільництва</a:t>
                      </a:r>
                      <a:r>
                        <a:rPr lang="uk-UA" sz="1500" b="0" i="0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на загальну  суму 517,4 тис грн, запланована кількість  отримувачів – 52 СГД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uk-UA" sz="1500" b="1" i="1" u="sng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Показники: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uk-UA" sz="1500" b="1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нарахована сума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uk-UA" sz="1500" b="1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кількість отримувачів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kumimoji="0" lang="uk-UA" sz="15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Передбачена фінансова підтримка </a:t>
                      </a:r>
                      <a:r>
                        <a:rPr lang="uk-UA" sz="1500" b="0" i="0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СГД у галузі </a:t>
                      </a:r>
                      <a:r>
                        <a:rPr lang="uk-UA" sz="1500" b="0" i="0" u="sng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овочівництва та картоплярства</a:t>
                      </a:r>
                      <a:r>
                        <a:rPr lang="uk-UA" sz="1500" b="0" i="0" u="none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 на загальну суму </a:t>
                      </a:r>
                      <a:r>
                        <a:rPr lang="uk-UA" sz="1500" b="0" i="0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591,3 тис грн, запланована кількість отримувачів – 11 СГД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uk-UA" sz="1500" b="1" i="1" u="sng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Показники: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uk-UA" sz="1500" b="1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нарахована сума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uk-UA" sz="1500" b="1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кількість отримувачів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7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2 - 4 квартали (щокварталу)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12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1288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9511" y="1"/>
            <a:ext cx="7912912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uk-UA" sz="3733" b="1" dirty="0">
                <a:solidFill>
                  <a:prstClr val="black"/>
                </a:solidFill>
                <a:latin typeface="Vinnytsia Sans" panose="00000500000000000000" pitchFamily="50" charset="0"/>
              </a:rPr>
              <a:t>ПРІОРИТЕТНІ НАПРЯМКИ РОБОТИ НА 2025 РІК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/>
        </p:nvGraphicFramePr>
        <p:xfrm>
          <a:off x="1800011" y="1142275"/>
          <a:ext cx="10192359" cy="5649037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871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2227">
                  <a:extLst>
                    <a:ext uri="{9D8B030D-6E8A-4147-A177-3AD203B41FA5}">
                      <a16:colId xmlns:a16="http://schemas.microsoft.com/office/drawing/2014/main" val="3086356218"/>
                    </a:ext>
                  </a:extLst>
                </a:gridCol>
                <a:gridCol w="4322731">
                  <a:extLst>
                    <a:ext uri="{9D8B030D-6E8A-4147-A177-3AD203B41FA5}">
                      <a16:colId xmlns:a16="http://schemas.microsoft.com/office/drawing/2014/main" val="3277737328"/>
                    </a:ext>
                  </a:extLst>
                </a:gridCol>
                <a:gridCol w="1736199">
                  <a:extLst>
                    <a:ext uri="{9D8B030D-6E8A-4147-A177-3AD203B41FA5}">
                      <a16:colId xmlns:a16="http://schemas.microsoft.com/office/drawing/2014/main" val="723106141"/>
                    </a:ext>
                  </a:extLst>
                </a:gridCol>
              </a:tblGrid>
              <a:tr h="1635633">
                <a:tc>
                  <a:txBody>
                    <a:bodyPr/>
                    <a:lstStyle/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latin typeface="Vinnytsia Sans" panose="00000500000000000000" pitchFamily="50" charset="0"/>
                        </a:rPr>
                        <a:t>Стратегічна ціль </a:t>
                      </a:r>
                      <a:r>
                        <a:rPr lang="uk-UA" sz="1500" kern="1200" dirty="0">
                          <a:latin typeface="Vinnytsia Sans" panose="00000500000000000000" pitchFamily="50" charset="0"/>
                        </a:rPr>
                        <a:t>на </a:t>
                      </a:r>
                      <a:endParaRPr lang="en-US" sz="1500" kern="12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kern="1200" dirty="0">
                          <a:latin typeface="Vinnytsia Sans" panose="00000500000000000000" pitchFamily="50" charset="0"/>
                        </a:rPr>
                        <a:t>2025 рік</a:t>
                      </a:r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dirty="0">
                          <a:latin typeface="Vinnytsia Sans" panose="00000500000000000000" pitchFamily="50" charset="0"/>
                        </a:rPr>
                        <a:t>Конкретні завдання по досягненню стратегічних цілей  </a:t>
                      </a:r>
                      <a:endParaRPr lang="ru-RU" sz="150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dirty="0">
                          <a:latin typeface="Vinnytsia Sans" panose="00000500000000000000" pitchFamily="50" charset="0"/>
                        </a:rPr>
                        <a:t>Показники досягнення завдання КРІ      (яких конкретно кількісних</a:t>
                      </a:r>
                      <a:r>
                        <a:rPr lang="uk-UA" sz="1500" baseline="0" dirty="0">
                          <a:latin typeface="Vinnytsia Sans" panose="00000500000000000000" pitchFamily="50" charset="0"/>
                        </a:rPr>
                        <a:t> і якісних показників планується досягти) </a:t>
                      </a: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noProof="0" dirty="0">
                          <a:latin typeface="Vinnytsia Sans" panose="00000500000000000000" pitchFamily="50" charset="0"/>
                        </a:rPr>
                        <a:t>Кінцевий</a:t>
                      </a:r>
                      <a:r>
                        <a:rPr lang="uk-UA" sz="1500" baseline="0" noProof="0" dirty="0">
                          <a:latin typeface="Vinnytsia Sans" panose="00000500000000000000" pitchFamily="50" charset="0"/>
                        </a:rPr>
                        <a:t> термін досягнення показника </a:t>
                      </a:r>
                      <a:endParaRPr lang="en-US" sz="1500" baseline="0" noProof="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r>
                        <a:rPr lang="uk-UA" sz="1500" baseline="0" noProof="0" dirty="0">
                          <a:latin typeface="Vinnytsia Sans" panose="00000500000000000000" pitchFamily="50" charset="0"/>
                        </a:rPr>
                        <a:t>(у розрізі 4-х кварталів)</a:t>
                      </a:r>
                      <a:endParaRPr lang="uk-UA" sz="1500" noProof="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9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itchFamily="18" charset="0"/>
                        </a:rPr>
                        <a:t>Стійкість</a:t>
                      </a: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348377"/>
                  </a:ext>
                </a:extLst>
              </a:tr>
              <a:tr h="873760">
                <a:tc row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5. </a:t>
                      </a:r>
                      <a:r>
                        <a:rPr lang="uk-UA" sz="19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Стратегічне планування</a:t>
                      </a:r>
                      <a:endParaRPr lang="uk-UA" sz="19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Оновлення ключових</a:t>
                      </a:r>
                      <a:r>
                        <a:rPr lang="uk-UA" sz="1500" b="0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стратегічних планувальних документів</a:t>
                      </a:r>
                      <a:endParaRPr lang="uk-UA" sz="1500" b="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300" dirty="0"/>
                        <a:t>Завершити</a:t>
                      </a:r>
                      <a:r>
                        <a:rPr lang="uk-UA" sz="1300" baseline="0" dirty="0"/>
                        <a:t> розробку </a:t>
                      </a:r>
                      <a:r>
                        <a:rPr lang="uk-UA" sz="1300" dirty="0"/>
                        <a:t>Профілю </a:t>
                      </a:r>
                      <a:r>
                        <a:rPr lang="uk-UA" sz="1300" b="0" i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Вінницької міської територіальної громади</a:t>
                      </a:r>
                      <a:r>
                        <a:rPr lang="uk-UA" sz="1300" dirty="0"/>
                        <a:t> 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uk-UA" sz="1200" b="1" i="1" u="sng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Показник:</a:t>
                      </a:r>
                      <a:r>
                        <a:rPr lang="uk-UA" sz="1200" b="1" i="1" u="non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uk-UA" sz="1200" b="1" i="1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Профіль громади, погоджений Робочою групою  розвитку системи стратегічного планування</a:t>
                      </a:r>
                      <a:endParaRPr lang="uk-UA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7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uk-UA" sz="1700" baseline="0" dirty="0">
                          <a:solidFill>
                            <a:schemeClr val="tx1"/>
                          </a:solidFill>
                        </a:rPr>
                        <a:t> квартал</a:t>
                      </a:r>
                      <a:endParaRPr lang="uk-UA" sz="1700" dirty="0">
                        <a:solidFill>
                          <a:schemeClr val="tx1"/>
                        </a:solidFill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12158"/>
                  </a:ext>
                </a:extLst>
              </a:tr>
              <a:tr h="914400">
                <a:tc vMerge="1">
                  <a:txBody>
                    <a:bodyPr/>
                    <a:lstStyle/>
                    <a:p>
                      <a:endParaRPr lang="uk-UA" sz="140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uk-UA" sz="13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Оновити (</a:t>
                      </a:r>
                      <a:r>
                        <a:rPr lang="uk-UA" sz="1300" b="0" i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актуалізувати) </a:t>
                      </a:r>
                      <a:r>
                        <a:rPr lang="uk-UA" sz="1300" b="1" i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Стратегію</a:t>
                      </a:r>
                      <a:r>
                        <a:rPr lang="uk-UA" sz="1300" b="0" i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 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uk-UA" sz="1300" b="0" i="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розвитку Вінницької міської територіальної громади </a:t>
                      </a:r>
                      <a:r>
                        <a:rPr lang="ru-RU" sz="13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до 2030 року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uk-UA" sz="1200" b="1" i="1" u="sng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Показник:</a:t>
                      </a:r>
                      <a:r>
                        <a:rPr lang="uk-UA" sz="1200" b="1" i="1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рівень готовності у %  – від 0 до 100% 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7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3 - 4 квартали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8110740"/>
                  </a:ext>
                </a:extLst>
              </a:tr>
              <a:tr h="827669">
                <a:tc vMerge="1">
                  <a:txBody>
                    <a:bodyPr/>
                    <a:lstStyle/>
                    <a:p>
                      <a:endParaRPr lang="uk-UA" sz="140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uk-UA" sz="1300" b="0" i="0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Підготовка, обговорення, представлення оновленої Концепції інтегрованого розвитку ВМТ 2030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Показник:</a:t>
                      </a:r>
                      <a:r>
                        <a:rPr kumimoji="0" lang="uk-UA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рішення про затвердження оновленої Концепції</a:t>
                      </a:r>
                      <a:endParaRPr lang="uk-UA" sz="1200" b="1" i="1" baseline="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3 - 4 квартали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534433"/>
                  </a:ext>
                </a:extLst>
              </a:tr>
              <a:tr h="940248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Супровід розробки</a:t>
                      </a:r>
                      <a:r>
                        <a:rPr lang="uk-UA" sz="1500" b="0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uk-UA" sz="1500" b="0" baseline="0" dirty="0" err="1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проєктів</a:t>
                      </a:r>
                      <a:r>
                        <a:rPr lang="uk-UA" sz="1500" b="0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цільових програм міської ради</a:t>
                      </a:r>
                      <a:endParaRPr lang="uk-UA" sz="1500" b="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dirty="0"/>
                        <a:t>Методичний супровід та координація робіт з  розробки цільових програм міської ради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b="1" i="1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Показник: </a:t>
                      </a:r>
                      <a:r>
                        <a:rPr kumimoji="0" lang="uk-UA" sz="1200" b="1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кількість підготовлених експертних висновків</a:t>
                      </a:r>
                      <a:endParaRPr lang="uk-UA" sz="1200" b="1" i="1" baseline="0" dirty="0">
                        <a:solidFill>
                          <a:schemeClr val="tx1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 – 4 квартали 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037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8417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4345" y="131114"/>
            <a:ext cx="7912912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09585"/>
            <a:r>
              <a:rPr lang="uk-UA" sz="3733" b="1" dirty="0">
                <a:solidFill>
                  <a:prstClr val="black"/>
                </a:solidFill>
                <a:latin typeface="Vinnytsia Sans" panose="00000500000000000000" pitchFamily="50" charset="0"/>
              </a:rPr>
              <a:t>ПРІОРИТЕТНІ НАПРЯМКИ РОБОТИ НА 2025 РІК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/>
        </p:nvGraphicFramePr>
        <p:xfrm>
          <a:off x="1803215" y="1279792"/>
          <a:ext cx="10179112" cy="536838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869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6039">
                  <a:extLst>
                    <a:ext uri="{9D8B030D-6E8A-4147-A177-3AD203B41FA5}">
                      <a16:colId xmlns:a16="http://schemas.microsoft.com/office/drawing/2014/main" val="144456973"/>
                    </a:ext>
                  </a:extLst>
                </a:gridCol>
                <a:gridCol w="4214643">
                  <a:extLst>
                    <a:ext uri="{9D8B030D-6E8A-4147-A177-3AD203B41FA5}">
                      <a16:colId xmlns:a16="http://schemas.microsoft.com/office/drawing/2014/main" val="3908223462"/>
                    </a:ext>
                  </a:extLst>
                </a:gridCol>
                <a:gridCol w="1918611">
                  <a:extLst>
                    <a:ext uri="{9D8B030D-6E8A-4147-A177-3AD203B41FA5}">
                      <a16:colId xmlns:a16="http://schemas.microsoft.com/office/drawing/2014/main" val="3767674244"/>
                    </a:ext>
                  </a:extLst>
                </a:gridCol>
              </a:tblGrid>
              <a:tr h="1766664">
                <a:tc>
                  <a:txBody>
                    <a:bodyPr/>
                    <a:lstStyle/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latin typeface="Vinnytsia Sans" panose="00000500000000000000" pitchFamily="50" charset="0"/>
                        </a:rPr>
                        <a:t>Стратегічна ціль </a:t>
                      </a:r>
                      <a:r>
                        <a:rPr lang="uk-UA" sz="1500" kern="1200" dirty="0">
                          <a:latin typeface="Vinnytsia Sans" panose="00000500000000000000" pitchFamily="50" charset="0"/>
                        </a:rPr>
                        <a:t>на </a:t>
                      </a:r>
                      <a:endParaRPr lang="en-US" sz="1500" kern="1200" dirty="0">
                        <a:latin typeface="Vinnytsia Sans" panose="00000500000000000000" pitchFamily="50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kern="1200" dirty="0">
                          <a:latin typeface="Vinnytsia Sans" panose="00000500000000000000" pitchFamily="50" charset="0"/>
                        </a:rPr>
                        <a:t>2025 рік</a:t>
                      </a:r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endParaRPr lang="uk-UA" sz="15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dirty="0">
                          <a:latin typeface="Vinnytsia Sans" panose="00000500000000000000" pitchFamily="50" charset="0"/>
                        </a:rPr>
                        <a:t>Конкретні завдання по досягненню стратегічних цілей  </a:t>
                      </a:r>
                      <a:endParaRPr lang="ru-RU" sz="150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500" dirty="0">
                          <a:latin typeface="Vinnytsia Sans" panose="00000500000000000000" pitchFamily="50" charset="0"/>
                        </a:rPr>
                        <a:t>Показники досягнення завдання КРІ      (яких конкретно кількісних</a:t>
                      </a:r>
                      <a:r>
                        <a:rPr lang="uk-UA" sz="1500" baseline="0" dirty="0">
                          <a:latin typeface="Vinnytsia Sans" panose="00000500000000000000" pitchFamily="50" charset="0"/>
                        </a:rPr>
                        <a:t> і якісних показників планується досягти) </a:t>
                      </a: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500" noProof="0" dirty="0">
                          <a:latin typeface="Vinnytsia Sans" panose="00000500000000000000" pitchFamily="50" charset="0"/>
                        </a:rPr>
                        <a:t>Кінцевий</a:t>
                      </a:r>
                      <a:r>
                        <a:rPr lang="uk-UA" sz="1500" baseline="0" noProof="0" dirty="0">
                          <a:latin typeface="Vinnytsia Sans" panose="00000500000000000000" pitchFamily="50" charset="0"/>
                        </a:rPr>
                        <a:t> термін досягнення показника </a:t>
                      </a:r>
                      <a:endParaRPr lang="en-US" sz="1500" baseline="0" noProof="0" dirty="0">
                        <a:latin typeface="Vinnytsia Sans" panose="00000500000000000000" pitchFamily="50" charset="0"/>
                      </a:endParaRPr>
                    </a:p>
                    <a:p>
                      <a:pPr algn="ctr"/>
                      <a:r>
                        <a:rPr lang="uk-UA" sz="1500" baseline="0" noProof="0" dirty="0">
                          <a:latin typeface="Vinnytsia Sans" panose="00000500000000000000" pitchFamily="50" charset="0"/>
                        </a:rPr>
                        <a:t>(у розрізі 4-х кварталів)</a:t>
                      </a:r>
                      <a:endParaRPr lang="uk-UA" sz="1500" noProof="0" dirty="0"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 gridSpan="4">
                  <a:txBody>
                    <a:bodyPr/>
                    <a:lstStyle/>
                    <a:p>
                      <a:pPr algn="ctr"/>
                      <a:r>
                        <a:rPr lang="uk-UA" sz="1900" dirty="0">
                          <a:solidFill>
                            <a:schemeClr val="tx1"/>
                          </a:solidFill>
                          <a:latin typeface="Vinnytsia Sans" panose="00000500000000000000" pitchFamily="50" charset="0"/>
                          <a:cs typeface="Times New Roman" pitchFamily="18" charset="0"/>
                        </a:rPr>
                        <a:t>Турбота</a:t>
                      </a:r>
                    </a:p>
                  </a:txBody>
                  <a:tcPr marL="121920" marR="121920" marT="60960" marB="60960"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7348377"/>
                  </a:ext>
                </a:extLst>
              </a:tr>
              <a:tr h="1402080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6. Муніципальне будівництво</a:t>
                      </a:r>
                      <a:endParaRPr lang="uk-UA" sz="190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7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Координація</a:t>
                      </a:r>
                      <a:r>
                        <a:rPr lang="uk-UA" sz="17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та супровід </a:t>
                      </a:r>
                      <a:r>
                        <a:rPr kumimoji="0" lang="uk-UA" sz="1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Times New Roman" pitchFamily="18" charset="0"/>
                        </a:rPr>
                        <a:t>програми «Муніципальне житло Вінницької МТГ»</a:t>
                      </a:r>
                      <a:endParaRPr lang="uk-UA" sz="190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uk-UA" sz="1200" b="0" i="0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Завершені будівельні роботи зі спорудження багатоквартирного  житлового  будинку з вбудованими нежитловими приміщеннями та підземним паркінгом  </a:t>
                      </a:r>
                      <a:r>
                        <a:rPr lang="uk-UA" sz="1200" b="1" i="0" u="sng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на вул. Привокзальна,30 </a:t>
                      </a:r>
                      <a:r>
                        <a:rPr lang="uk-UA" sz="1200" b="0" i="0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в м. Вінниці.  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uk-UA" sz="1200" b="0" i="0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Введення будинку в експлуатацію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uk-UA" sz="1200" b="1" i="1" u="sng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Показник:</a:t>
                      </a:r>
                      <a:r>
                        <a:rPr lang="uk-UA" sz="1200" b="1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сертифікат відповідності закінченого будівництвом об'єкту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7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  квартал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12158"/>
                  </a:ext>
                </a:extLst>
              </a:tr>
              <a:tr h="140208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solidFill>
                          <a:schemeClr val="tx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uk-UA" sz="1200" b="0" i="0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Завершені будівельні роботи зі спорудження багатофункціонального комплексу з житловими приміщеннями </a:t>
                      </a:r>
                      <a:r>
                        <a:rPr lang="uk-UA" sz="1200" b="0" i="0" u="sng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на вул. </a:t>
                      </a:r>
                      <a:r>
                        <a:rPr lang="uk-UA" sz="1200" b="1" i="0" u="sng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Р. </a:t>
                      </a:r>
                      <a:r>
                        <a:rPr lang="uk-UA" sz="1200" b="1" i="0" u="sng" baseline="0" dirty="0" err="1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Скалецького</a:t>
                      </a:r>
                      <a:r>
                        <a:rPr lang="uk-UA" sz="1200" b="1" i="0" u="sng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, 29 </a:t>
                      </a:r>
                      <a:r>
                        <a:rPr lang="uk-UA" sz="1200" b="0" i="0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в м. Вінниці, під'єднані інженерні мережі, виконані роботи з благоустрою території  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uk-UA" sz="1200" b="1" i="1" u="sng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Показник: </a:t>
                      </a:r>
                      <a:r>
                        <a:rPr lang="uk-UA" sz="1200" b="1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сертифікат відповідності закінченого будівництвом об'єкту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7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1  - 4 квартали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334141"/>
                  </a:ext>
                </a:extLst>
              </a:tr>
              <a:tr h="38608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uk-UA" sz="1300" b="1" i="1" baseline="0" dirty="0" err="1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Проєктування</a:t>
                      </a:r>
                      <a:r>
                        <a:rPr lang="uk-UA" sz="1300" b="1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en-US" sz="1300" b="1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XI</a:t>
                      </a:r>
                      <a:r>
                        <a:rPr lang="uk-UA" sz="1300" b="1" i="1" baseline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 об'єкту Програми 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700" b="0" dirty="0">
                          <a:solidFill>
                            <a:schemeClr val="tx1"/>
                          </a:solidFill>
                          <a:latin typeface="+mn-lt"/>
                          <a:cs typeface="Times New Roman" pitchFamily="18" charset="0"/>
                        </a:rPr>
                        <a:t>3 квартал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7186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654606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1201</Words>
  <Application>Microsoft Office PowerPoint</Application>
  <PresentationFormat>Широкий екран</PresentationFormat>
  <Paragraphs>191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Vinnytsia Sans</vt:lpstr>
      <vt:lpstr>1_Тема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Даровська Валентина Миколаївна</dc:creator>
  <cp:lastModifiedBy>Даровська Валентина Миколаївна</cp:lastModifiedBy>
  <cp:revision>1</cp:revision>
  <dcterms:created xsi:type="dcterms:W3CDTF">2025-04-29T12:18:10Z</dcterms:created>
  <dcterms:modified xsi:type="dcterms:W3CDTF">2025-04-29T12:19:09Z</dcterms:modified>
</cp:coreProperties>
</file>